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72" r:id="rId2"/>
    <p:sldId id="289" r:id="rId3"/>
    <p:sldId id="273" r:id="rId4"/>
    <p:sldId id="290" r:id="rId5"/>
    <p:sldId id="291" r:id="rId6"/>
    <p:sldId id="287" r:id="rId7"/>
    <p:sldId id="288" r:id="rId8"/>
    <p:sldId id="292" r:id="rId9"/>
    <p:sldId id="293" r:id="rId10"/>
    <p:sldId id="294" r:id="rId11"/>
    <p:sldId id="275" r:id="rId12"/>
    <p:sldId id="276" r:id="rId13"/>
    <p:sldId id="295" r:id="rId14"/>
    <p:sldId id="283" r:id="rId15"/>
    <p:sldId id="285" r:id="rId16"/>
    <p:sldId id="28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</dgm:spPr>
      <dgm:t>
        <a:bodyPr/>
        <a:lstStyle/>
        <a:p>
          <a:pPr algn="ctr"/>
          <a:r>
            <a: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89202" custScaleY="9881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7302" custLinFactNeighborY="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E4A670C4-0875-4E8E-A9A5-AAE1B54C7F1B}" type="presOf" srcId="{6B921E0A-ACB7-469E-8DFE-B56AD568F37D}" destId="{49221B50-B010-4910-A37C-5B4443738082}" srcOrd="0" destOrd="1" presId="urn:microsoft.com/office/officeart/2005/8/layout/vList6"/>
    <dgm:cxn modelId="{C4A0F030-014A-4E36-AD68-4E58B42FD887}" type="presOf" srcId="{AC5491D6-FC31-4FAD-A83C-9F02B0EE9ACE}" destId="{C09DE736-C655-4EC2-B278-CF97F0259823}" srcOrd="0" destOrd="0" presId="urn:microsoft.com/office/officeart/2005/8/layout/vList6"/>
    <dgm:cxn modelId="{1CD8731E-DF8F-4B38-99A5-9BB2B46FA418}" srcId="{AC5491D6-FC31-4FAD-A83C-9F02B0EE9ACE}" destId="{6B921E0A-ACB7-469E-8DFE-B56AD568F37D}" srcOrd="1" destOrd="0" parTransId="{82ACCC3C-957C-497E-8C73-6B3419AA575E}" sibTransId="{9D6BF270-3AF6-40FC-8CD8-655DB6A17778}"/>
    <dgm:cxn modelId="{4B855E0A-94CC-4500-B778-D01A1EF8A029}" srcId="{AC5491D6-FC31-4FAD-A83C-9F02B0EE9ACE}" destId="{4C1069E4-34E0-4A19-884F-B69508B2538F}" srcOrd="0" destOrd="0" parTransId="{C8AEB2F8-E280-43AF-B6C9-1BD392113F09}" sibTransId="{04E079BA-DFE9-405F-A034-CA94176410D8}"/>
    <dgm:cxn modelId="{9A86EB02-99E6-4832-85CE-14C807321D59}" type="presOf" srcId="{832B8C87-51C2-47B0-8FD4-8AF8A21BC442}" destId="{E1E194AE-EA24-43A0-9851-BDC8239A95BF}" srcOrd="0" destOrd="0" presId="urn:microsoft.com/office/officeart/2005/8/layout/vList6"/>
    <dgm:cxn modelId="{9A7C9461-A815-4301-B65B-E620F821AA19}" type="presOf" srcId="{4C1069E4-34E0-4A19-884F-B69508B2538F}" destId="{49221B50-B010-4910-A37C-5B4443738082}" srcOrd="0" destOrd="0" presId="urn:microsoft.com/office/officeart/2005/8/layout/vList6"/>
    <dgm:cxn modelId="{E022555C-A890-4490-AB9A-CFC26DF826C7}" type="presParOf" srcId="{E1E194AE-EA24-43A0-9851-BDC8239A95BF}" destId="{1C356400-8F56-47F5-A05B-CACD0D930B12}" srcOrd="0" destOrd="0" presId="urn:microsoft.com/office/officeart/2005/8/layout/vList6"/>
    <dgm:cxn modelId="{94C019ED-BBA0-49AF-B9DC-A8A14B5A452E}" type="presParOf" srcId="{1C356400-8F56-47F5-A05B-CACD0D930B12}" destId="{C09DE736-C655-4EC2-B278-CF97F0259823}" srcOrd="0" destOrd="0" presId="urn:microsoft.com/office/officeart/2005/8/layout/vList6"/>
    <dgm:cxn modelId="{62331801-E244-4618-AE8B-1C1B7F168110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805741" y="0"/>
          <a:ext cx="1451933" cy="4937125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60%</a:t>
          </a:r>
          <a:endParaRPr lang="ru-RU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 dirty="0"/>
        </a:p>
      </dsp:txBody>
      <dsp:txXfrm>
        <a:off x="2805741" y="617141"/>
        <a:ext cx="907458" cy="3702843"/>
      </dsp:txXfrm>
    </dsp:sp>
    <dsp:sp modelId="{C09DE736-C655-4EC2-B278-CF97F0259823}">
      <dsp:nvSpPr>
        <dsp:cNvPr id="0" name=""/>
        <dsp:cNvSpPr/>
      </dsp:nvSpPr>
      <dsp:spPr>
        <a:xfrm>
          <a:off x="0" y="17971"/>
          <a:ext cx="2799347" cy="4878570"/>
        </a:xfrm>
        <a:prstGeom prst="roundRect">
          <a:avLst/>
        </a:prstGeom>
        <a:solidFill>
          <a:srgbClr val="52CCC0"/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6653" y="154624"/>
        <a:ext cx="2526041" cy="4605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7C7D3-C19E-4F08-B196-343F1790AF0F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29EB9-CEC3-4A64-BEEA-4C0CE14204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15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32656"/>
            <a:ext cx="7962678" cy="2167650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00B050"/>
                </a:solidFill>
                <a:effectLst/>
                <a:latin typeface="Arial Narrow" pitchFamily="34" charset="0"/>
              </a:rPr>
              <a:t>Государственное казенное учреждение «Социальный приют для детей и подростков </a:t>
            </a:r>
            <a:r>
              <a:rPr lang="ru-RU" sz="2800" i="1" dirty="0" smtClean="0">
                <a:solidFill>
                  <a:srgbClr val="00B050"/>
                </a:solidFill>
                <a:effectLst/>
                <a:latin typeface="Arial Narrow" pitchFamily="34" charset="0"/>
              </a:rPr>
              <a:t>«Мечта» </a:t>
            </a:r>
            <a:r>
              <a:rPr lang="ru-RU" sz="2800" i="1" dirty="0" smtClean="0">
                <a:solidFill>
                  <a:srgbClr val="00B050"/>
                </a:solidFill>
                <a:effectLst/>
                <a:latin typeface="Arial Narrow" pitchFamily="34" charset="0"/>
              </a:rPr>
              <a:t>в </a:t>
            </a:r>
            <a:r>
              <a:rPr lang="ru-RU" sz="2800" i="1" dirty="0" err="1" smtClean="0">
                <a:solidFill>
                  <a:srgbClr val="00B050"/>
                </a:solidFill>
                <a:effectLst/>
                <a:latin typeface="Arial Narrow" pitchFamily="34" charset="0"/>
              </a:rPr>
              <a:t>Аксубаевском</a:t>
            </a:r>
            <a:r>
              <a:rPr lang="ru-RU" sz="2800" i="1" dirty="0" smtClean="0">
                <a:solidFill>
                  <a:srgbClr val="00B050"/>
                </a:solidFill>
                <a:effectLst/>
                <a:latin typeface="Arial Narrow" pitchFamily="34" charset="0"/>
              </a:rPr>
              <a:t>  </a:t>
            </a:r>
            <a:r>
              <a:rPr lang="ru-RU" sz="2800" i="1" dirty="0" smtClean="0">
                <a:solidFill>
                  <a:srgbClr val="00B050"/>
                </a:solidFill>
                <a:effectLst/>
                <a:latin typeface="Arial Narrow" pitchFamily="34" charset="0"/>
              </a:rPr>
              <a:t>муниципальном районе»  </a:t>
            </a:r>
            <a:r>
              <a:rPr lang="ru-RU" sz="2800" i="1" dirty="0">
                <a:solidFill>
                  <a:srgbClr val="00B050"/>
                </a:solidFill>
                <a:effectLst/>
                <a:latin typeface="Arial Narrow" pitchFamily="34" charset="0"/>
              </a:rPr>
              <a:t/>
            </a:r>
            <a:br>
              <a:rPr lang="ru-RU" sz="2800" i="1" dirty="0">
                <a:solidFill>
                  <a:srgbClr val="00B050"/>
                </a:solidFill>
                <a:effectLst/>
                <a:latin typeface="Arial Narrow" pitchFamily="34" charset="0"/>
              </a:rPr>
            </a:br>
            <a:endParaRPr lang="ru-RU" sz="2800" i="1" dirty="0">
              <a:solidFill>
                <a:srgbClr val="00B050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708920"/>
            <a:ext cx="8424936" cy="2376264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>
                <a:solidFill>
                  <a:srgbClr val="00B050"/>
                </a:solidFill>
                <a:latin typeface="Bookman Old Style" pitchFamily="18" charset="0"/>
              </a:rPr>
              <a:t>П</a:t>
            </a:r>
            <a:r>
              <a:rPr lang="ru-RU" sz="4000" b="1" i="1" dirty="0" smtClean="0">
                <a:solidFill>
                  <a:srgbClr val="00B050"/>
                </a:solidFill>
                <a:latin typeface="Bookman Old Style" pitchFamily="18" charset="0"/>
              </a:rPr>
              <a:t>резентация  </a:t>
            </a:r>
            <a:r>
              <a:rPr lang="ru-RU" sz="4000" b="1" i="1" dirty="0" smtClean="0">
                <a:solidFill>
                  <a:srgbClr val="00B050"/>
                </a:solidFill>
                <a:latin typeface="Bookman Old Style" pitchFamily="18" charset="0"/>
              </a:rPr>
              <a:t>основной образовательной программы дошкольного образования  </a:t>
            </a:r>
            <a:r>
              <a:rPr lang="ru-RU" sz="2800" b="1" i="1" dirty="0" smtClean="0">
                <a:solidFill>
                  <a:srgbClr val="00B050"/>
                </a:solidFill>
              </a:rPr>
              <a:t>  </a:t>
            </a:r>
            <a:r>
              <a:rPr lang="ru-RU" sz="2800" b="1" i="1" dirty="0">
                <a:solidFill>
                  <a:srgbClr val="00B050"/>
                </a:solidFill>
              </a:rPr>
              <a:t/>
            </a:r>
            <a:br>
              <a:rPr lang="ru-RU" sz="2800" b="1" i="1" dirty="0">
                <a:solidFill>
                  <a:srgbClr val="00B050"/>
                </a:solidFill>
              </a:rPr>
            </a:br>
            <a:endParaRPr lang="ru-RU" sz="2800" b="1" i="1" dirty="0" smtClean="0">
              <a:solidFill>
                <a:srgbClr val="00B050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/>
                </a:solidFill>
              </a:rPr>
              <a:t> </a:t>
            </a:r>
            <a:endParaRPr lang="ru-RU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77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80728"/>
            <a:ext cx="7488832" cy="5616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</a:t>
            </a:r>
            <a:endParaRPr lang="ru-RU" sz="2800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пределяет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психолого-педагогической работы по пяти направлениям - образовательным областям: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коммуникативное развитие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573282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84527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образовательной программы 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28794" y="1000108"/>
            <a:ext cx="5357850" cy="20002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08" y="1142985"/>
            <a:ext cx="492922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300" dirty="0" smtClean="0"/>
          </a:p>
          <a:p>
            <a:pPr algn="ctr"/>
            <a:endParaRPr lang="ru-RU" sz="1200" b="1" i="1" dirty="0" smtClean="0">
              <a:solidFill>
                <a:srgbClr val="800000"/>
              </a:solidFill>
            </a:endParaRPr>
          </a:p>
          <a:p>
            <a:pPr algn="ctr"/>
            <a:r>
              <a:rPr lang="ru-RU" sz="1200" b="1" i="1" dirty="0" smtClean="0">
                <a:solidFill>
                  <a:srgbClr val="800000"/>
                </a:solidFill>
              </a:rPr>
              <a:t>Цель</a:t>
            </a:r>
            <a:r>
              <a:rPr lang="ru-RU" sz="1200" dirty="0" smtClean="0"/>
  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  </a:r>
            <a:endParaRPr lang="ru-RU" sz="1200" dirty="0"/>
          </a:p>
        </p:txBody>
      </p:sp>
      <p:sp>
        <p:nvSpPr>
          <p:cNvPr id="13" name="Шестиугольник 12"/>
          <p:cNvSpPr/>
          <p:nvPr/>
        </p:nvSpPr>
        <p:spPr>
          <a:xfrm>
            <a:off x="500034" y="2718518"/>
            <a:ext cx="2487790" cy="1574577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1835696" y="4075840"/>
            <a:ext cx="2250516" cy="1585407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286380" y="4075841"/>
            <a:ext cx="2000264" cy="1585406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22754" y="3286124"/>
            <a:ext cx="1928826" cy="1468378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583951" y="2754798"/>
            <a:ext cx="2375437" cy="1538298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7745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640763" cy="122396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 </a:t>
            </a:r>
            <a: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Приюта  </a:t>
            </a:r>
            <a: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разработанная </a:t>
            </a:r>
            <a: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  учётом  </a:t>
            </a:r>
            <a: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примерной общеобразовательной программы дошкольного образования «От рождения до школы» под ред. </a:t>
            </a:r>
            <a:r>
              <a:rPr lang="ru-RU" sz="2000" b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Н.Е. </a:t>
            </a:r>
            <a:r>
              <a:rPr lang="ru-RU" sz="2000" b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2000" b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Т.С. Комаровой, </a:t>
            </a:r>
            <a:r>
              <a:rPr lang="ru-RU" sz="20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М.А</a:t>
            </a:r>
            <a:r>
              <a:rPr lang="ru-RU" sz="2000" b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Васильевой     состоит из двух частей:</a:t>
            </a:r>
            <a:br>
              <a:rPr lang="ru-RU" sz="20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r>
              <a:rPr lang="ru-RU" sz="2000" dirty="0">
                <a:latin typeface="+mn-lt"/>
              </a:rPr>
              <a:t>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418487451"/>
              </p:ext>
            </p:extLst>
          </p:nvPr>
        </p:nvGraphicFramePr>
        <p:xfrm>
          <a:off x="0" y="1557338"/>
          <a:ext cx="4257675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 rot="10800000">
            <a:off x="3983571" y="3863394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5508104" y="1268760"/>
            <a:ext cx="3310432" cy="4896544"/>
          </a:xfrm>
          <a:prstGeom prst="roundRect">
            <a:avLst>
              <a:gd name="adj" fmla="val 19392"/>
            </a:avLst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extBox 17"/>
          <p:cNvSpPr txBox="1"/>
          <p:nvPr/>
        </p:nvSpPr>
        <p:spPr>
          <a:xfrm>
            <a:off x="4427984" y="5143512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40%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1049930"/>
            <a:ext cx="3096344" cy="311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4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400" b="1" u="sng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4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400" b="1" u="sng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.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Дополнительное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образование </a:t>
            </a:r>
            <a:r>
              <a:rPr lang="ru-RU" sz="16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 форме кружковой работы (по рабочей программе) руководителя кружка</a:t>
            </a:r>
          </a:p>
          <a:p>
            <a:pPr marL="171450" indent="-171450">
              <a:buFontTx/>
              <a:buChar char="-"/>
            </a:pPr>
            <a:r>
              <a:rPr lang="ru-RU" sz="16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Трудолюбик</a:t>
            </a:r>
            <a:r>
              <a:rPr lang="ru-RU" sz="16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», «Мастерок»</a:t>
            </a:r>
            <a:endParaRPr lang="ru-RU" sz="16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171450" indent="-171450"/>
            <a:endParaRPr lang="ru-RU" sz="16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673358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267669"/>
            <a:ext cx="7344816" cy="4603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50000"/>
              </a:lnSpc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программы </a:t>
            </a:r>
            <a:endParaRPr lang="ru-RU" sz="24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2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условий реализации образовательной деятельности, необходимых для достижения целей программы,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условий, особенностей организации развивающей предметно-пространственной среды, особенностей разработки режима дня и формирования распорядка дня с учетом возрастных, индивидуальных особенностей детей, их специальных образовательных потребностей.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2069338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FBFAE-2B9B-4E57-882E-AECD0C6DDA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35038" y="549275"/>
            <a:ext cx="7712234" cy="5327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педагогического коллектива с семьями детей.</a:t>
            </a:r>
            <a:endParaRPr lang="ru-RU" sz="24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законом Российской Федерации «Об образовании», федеральными образовательными стандартами дошкольного образования, Уставом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Приюта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совместной деятельности семьи и дошкольного учреждения заложены следующие принципы: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подход к процессу воспитания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ребёнка;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родителей;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доверие  во взаимоотношениях педагогов и родителей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доброжелательность друг к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другу;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родителей и педагогов. 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65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549275"/>
            <a:ext cx="8208963" cy="560705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емиугольник 4"/>
          <p:cNvSpPr/>
          <p:nvPr/>
        </p:nvSpPr>
        <p:spPr>
          <a:xfrm>
            <a:off x="714348" y="2786058"/>
            <a:ext cx="1785950" cy="1571636"/>
          </a:xfrm>
          <a:prstGeom prst="hept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Различные виды детской деятельности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емиугольник 6"/>
          <p:cNvSpPr/>
          <p:nvPr/>
        </p:nvSpPr>
        <p:spPr>
          <a:xfrm rot="1337172">
            <a:off x="2086811" y="3640705"/>
            <a:ext cx="1860221" cy="1634752"/>
          </a:xfrm>
          <a:prstGeom prst="heptagon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емиугольник 7"/>
          <p:cNvSpPr/>
          <p:nvPr/>
        </p:nvSpPr>
        <p:spPr>
          <a:xfrm rot="21370204">
            <a:off x="3694168" y="3923300"/>
            <a:ext cx="1880729" cy="1585789"/>
          </a:xfrm>
          <a:prstGeom prst="hept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</a:rPr>
              <a:t>Самостоятельная деятельность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Семиугольник 8"/>
          <p:cNvSpPr/>
          <p:nvPr/>
        </p:nvSpPr>
        <p:spPr>
          <a:xfrm rot="1412722">
            <a:off x="5368653" y="3581123"/>
            <a:ext cx="1789596" cy="1500198"/>
          </a:xfrm>
          <a:prstGeom prst="heptagon">
            <a:avLst/>
          </a:prstGeom>
          <a:solidFill>
            <a:srgbClr val="FC22F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072198" y="2500306"/>
            <a:ext cx="1643074" cy="142876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● ●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○</a:t>
            </a:r>
          </a:p>
          <a:p>
            <a:pPr algn="ctr"/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 rot="11956245">
            <a:off x="6572264" y="3500438"/>
            <a:ext cx="714380" cy="142876"/>
          </a:xfrm>
          <a:prstGeom prst="arc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382104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700808"/>
            <a:ext cx="8496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66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77" y="0"/>
            <a:ext cx="9152477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87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ГКУ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«Социальный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приют для детей и подростков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«Мечта»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Аксубаевском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районе»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Программа) разработана в соответствии со следующими нормативно-правовыми документами, регламентирующими функционирование системы дошкольного образования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7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29 декабря 2012 года N 273 -ФЗ «Об образовании в Российской Федерации»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«Об утверждении Федерального государственного образовательного стандарта дошкольного образования» от 17.10.2013 №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1155</a:t>
            </a:r>
          </a:p>
          <a:p>
            <a:pPr algn="just">
              <a:lnSpc>
                <a:spcPct val="17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Санитарно-эпидемиологические требованиями к устройству, содержанию и организации режима работы дошкольных организациях (Постановление от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 2013 г. N 26 «Об утверждении СанПиН 2.4.1.3049-13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7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 №44 от 28.07.2004 г. «О государственных языках РТ и других языках в РТ».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разработана с учетом примерной основной образовательной программы дошкольного образования  и с учетом мнения участников образовательных отношений.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 </a:t>
            </a:r>
            <a:endParaRPr lang="ru-RU" sz="34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7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6"/>
            <a:ext cx="7704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  <a:r>
              <a:rPr lang="ru-RU" sz="3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a:t>
            </a:r>
          </a:p>
        </p:txBody>
      </p:sp>
    </p:spTree>
    <p:extLst>
      <p:ext uri="{BB962C8B-B14F-4D97-AF65-F5344CB8AC3E}">
        <p14:creationId xmlns:p14="http://schemas.microsoft.com/office/powerpoint/2010/main" val="913016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500042"/>
            <a:ext cx="753063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               </a:t>
            </a:r>
            <a:r>
              <a:rPr lang="ru-RU" sz="3200" b="1" i="1" dirty="0" smtClean="0">
                <a:solidFill>
                  <a:srgbClr val="00B050"/>
                </a:solidFill>
              </a:rPr>
              <a:t>Задачи программы</a:t>
            </a:r>
          </a:p>
          <a:p>
            <a:pPr algn="just"/>
            <a:r>
              <a:rPr lang="ru-RU" dirty="0" smtClean="0"/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1.Обеспечение равных возможностей полноценного развития каждого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ребѐнка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 в виде общего нарушения речи);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2.Охрана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физического и психического здоровья детей, в том числе их эмоционального благополучия;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3.Обеспечение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преемственности основных образовательных программ дошкольного и начального общего образования;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4.Создание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субъекта отношений с самим собой, другими детьми, взрослыми и миром;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5.Объединение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в целостный образовательный процесс на основе духовно-нравственных и социокультурных ценностей и принятых в обществе правил, и норм поведения в интересах человека, семьи, общества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93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16632"/>
            <a:ext cx="8075240" cy="5890659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ru-RU" sz="14400" b="1" i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ru-RU" sz="6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3968" y="3033152"/>
            <a:ext cx="8258204" cy="108266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20688"/>
            <a:ext cx="7488832" cy="380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ребѐнка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формирования предпосылок учебной деятельности;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учѐтом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образовательных потребностей и способностей воспитанников;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8.Формирование социокультурной среды, соответствующей возрастным, индивидуальным, психологическим и физиологическим особенностям детей;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76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4954555"/>
          </a:xfrm>
        </p:spPr>
        <p:txBody>
          <a:bodyPr>
            <a:normAutofit fontScale="92500" lnSpcReduction="20000"/>
          </a:bodyPr>
          <a:lstStyle/>
          <a:p>
            <a:pPr marL="109728" lvl="0" indent="0" algn="ctr">
              <a:buClr>
                <a:srgbClr val="2DA2BF"/>
              </a:buClr>
              <a:buNone/>
            </a:pPr>
            <a:r>
              <a:rPr lang="ru-RU" sz="3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Федеральном уровне: </a:t>
            </a:r>
            <a:r>
              <a:rPr lang="ru-RU" sz="1800" dirty="0">
                <a:solidFill>
                  <a:prstClr val="black"/>
                </a:solidFill>
                <a:latin typeface="Bookman Old Style" pitchFamily="18" charset="0"/>
              </a:rPr>
              <a:t>  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ru-RU" sz="1800" dirty="0">
              <a:solidFill>
                <a:prstClr val="black"/>
              </a:solidFill>
              <a:latin typeface="Bookman Old Style" pitchFamily="18" charset="0"/>
            </a:endParaRPr>
          </a:p>
          <a:p>
            <a:pPr lvl="0" algn="just">
              <a:lnSpc>
                <a:spcPct val="12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г. N 273-ФЗ "Об образовании в Российской Федерации";</a:t>
            </a:r>
          </a:p>
          <a:p>
            <a:pPr lvl="0" algn="just">
              <a:lnSpc>
                <a:spcPct val="12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30 августа 2013 года N 1014 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образования;</a:t>
            </a:r>
          </a:p>
          <a:p>
            <a:pPr lvl="0" algn="just">
              <a:lnSpc>
                <a:spcPct val="12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15 мая 2013 г. N 26 г. Москва "Об утверждении СанПиН 2.4.1.3049-13 «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pPr lvl="0" algn="just">
              <a:lnSpc>
                <a:spcPct val="12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17 октября 2013 г. № 1155 "Об утверждении федерального государственного образовательного стандарта дошкольного образования»;</a:t>
            </a:r>
          </a:p>
          <a:p>
            <a:pPr lvl="0" algn="just">
              <a:lnSpc>
                <a:spcPct val="12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Минтруда России №544н от 18 октября 2013 г. Об утверждении профессионального стандарта «Педагог (педагогическая деятельность в сфере дошкольного, начального общего, 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общего, среднего общего образования) (воспитатель, учитель)». Зарегистрировано в Минюсте 6 декабря 2013, № 30550;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4400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638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9694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 подходы к формированию программы </a:t>
            </a:r>
            <a:endParaRPr lang="ru-RU" sz="28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полноценного проживания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ребѐнком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всех этапов детства (дошкольного возраста), обогащение (амплификация) детского развития;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построения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дошкольного образования;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содействия и сотрудничества детей и взрослых, признания ребенка полноценным участником (субъектом) образовательных отношений;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инициативы детей в различных видах деятельности;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сотрудничества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семьѐй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приобщения детей к социокультурным нормам, традициям семьи, общества и государства;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познавательных интересов и познавательных действий ребенка в различных видах деятельности;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возрастной адекватности дошкольного образования (соответствия условий, требований, методов возрасту и особенностям развития);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учѐта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этнокультурной ситуации развития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433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6"/>
            <a:ext cx="75608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как результат возможных достижений освоения воспитанниками </a:t>
            </a:r>
            <a:r>
              <a:rPr lang="ru-RU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algn="just">
              <a:lnSpc>
                <a:spcPct val="150000"/>
              </a:lnSpc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ориентиров. Целевые ориентиры дошкольного образования, представленные в ФГОС ДО, следует рассматривать как социально - нормативные возрастные характеристики возможных достижений ребенка. Это ориентир для педагогов и родителей, обозначающий направленность воспитательной деятельности взрослых.</a:t>
            </a:r>
          </a:p>
        </p:txBody>
      </p:sp>
    </p:spTree>
    <p:extLst>
      <p:ext uri="{BB962C8B-B14F-4D97-AF65-F5344CB8AC3E}">
        <p14:creationId xmlns:p14="http://schemas.microsoft.com/office/powerpoint/2010/main" val="37137441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639</TotalTime>
  <Words>1173</Words>
  <Application>Microsoft Office PowerPoint</Application>
  <PresentationFormat>Экран (4:3)</PresentationFormat>
  <Paragraphs>105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 Narrow</vt:lpstr>
      <vt:lpstr>Bookman Old Style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Государственное казенное учреждение «Социальный приют для детей и подростков «Мечта» в Аксубаевском  муниципальном районе»   </vt:lpstr>
      <vt:lpstr>Презентация PowerPoint</vt:lpstr>
      <vt:lpstr>Целевой раздел  </vt:lpstr>
      <vt:lpstr>Презентация PowerPoint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 Образовательная  программа  Приюта  разработанная   с  учётом  примерной общеобразовательной программы дошкольного образования «От рождения до школы» под ред. Н.Е. Вераксы, Т.С. Комаровой,  М.А. Васильевой     состоит из двух частей: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ДОУ в соответствии с ФГОС</dc:title>
  <dc:creator>User</dc:creator>
  <cp:lastModifiedBy>Windows User</cp:lastModifiedBy>
  <cp:revision>64</cp:revision>
  <dcterms:created xsi:type="dcterms:W3CDTF">2015-03-03T12:13:49Z</dcterms:created>
  <dcterms:modified xsi:type="dcterms:W3CDTF">2022-03-31T11:14:29Z</dcterms:modified>
</cp:coreProperties>
</file>